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9d5f61fb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9d5f61f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519d5f61fb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47810ed4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47810ed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547810ed48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47810ed48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47810ed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547810ed48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47810ed4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47810ed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547810ed48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9d5f61f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9d5f61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519d5f61f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9d5f61fb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9d5f61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519d5f61fb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9d5f61fb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9d5f61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519d5f61fb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9d5f61fb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9d5f61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519d5f61fb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19d5f61fb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19d5f61f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Todo: add transitions to arrows</a:t>
            </a:r>
            <a:endParaRPr/>
          </a:p>
        </p:txBody>
      </p:sp>
      <p:sp>
        <p:nvSpPr>
          <p:cNvPr id="187" name="Google Shape;187;g2519d5f61fb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19d5f61fb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19d5f61f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519d5f61fb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/>
          <p:nvPr/>
        </p:nvSpPr>
        <p:spPr>
          <a:xfrm>
            <a:off x="0" y="0"/>
            <a:ext cx="12192000" cy="1017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0" y="0"/>
            <a:ext cx="16933" cy="101758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75757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0" y="0"/>
            <a:ext cx="169333" cy="10175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 txBox="1"/>
          <p:nvPr>
            <p:ph type="ctrTitle"/>
          </p:nvPr>
        </p:nvSpPr>
        <p:spPr>
          <a:xfrm>
            <a:off x="0" y="1274400"/>
            <a:ext cx="12192000" cy="10800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anchorCtr="0" anchor="t" bIns="216000" lIns="981950" spcFirstLastPara="1" rIns="268250" wrap="square" tIns="21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20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" y="4032000"/>
            <a:ext cx="12187768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lv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2"/>
              <a:buFont typeface="Verdana"/>
              <a:buNone/>
              <a:defRPr sz="1902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-1" y="1017588"/>
            <a:ext cx="12192000" cy="26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714567" y="1079501"/>
            <a:ext cx="254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/>
          <p:nvPr/>
        </p:nvSpPr>
        <p:spPr>
          <a:xfrm>
            <a:off x="10663767" y="1079501"/>
            <a:ext cx="529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endParaRPr/>
          </a:p>
        </p:txBody>
      </p:sp>
      <p:pic>
        <p:nvPicPr>
          <p:cNvPr id="30" name="Google Shape;3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050" y="205232"/>
            <a:ext cx="2399004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 txBox="1"/>
          <p:nvPr/>
        </p:nvSpPr>
        <p:spPr>
          <a:xfrm>
            <a:off x="3687764" y="339725"/>
            <a:ext cx="6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2"/>
          <p:cNvSpPr txBox="1"/>
          <p:nvPr/>
        </p:nvSpPr>
        <p:spPr>
          <a:xfrm>
            <a:off x="5811838" y="341313"/>
            <a:ext cx="2400300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Google Shape;33;p2"/>
          <p:cNvSpPr txBox="1"/>
          <p:nvPr/>
        </p:nvSpPr>
        <p:spPr>
          <a:xfrm>
            <a:off x="9838267" y="1079501"/>
            <a:ext cx="762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b="0" i="0" sz="9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 rot="5400000">
            <a:off x="3868923" y="-1714845"/>
            <a:ext cx="4449922" cy="12187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25755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 rot="5400000">
            <a:off x="8061326" y="2421996"/>
            <a:ext cx="5207000" cy="304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 rot="5400000">
            <a:off x="1865843" y="-524404"/>
            <a:ext cx="5207000" cy="893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25755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1" y="2154078"/>
            <a:ext cx="12187768" cy="444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25755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2000" cy="1017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-1" y="1278000"/>
            <a:ext cx="12192000" cy="24765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anchorCtr="0" anchor="t" bIns="45700" lIns="982075" spcFirstLastPara="1" rIns="267825" wrap="square" tIns="21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/>
          <p:nvPr/>
        </p:nvSpPr>
        <p:spPr>
          <a:xfrm>
            <a:off x="0" y="0"/>
            <a:ext cx="16933" cy="101758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75757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0" y="0"/>
            <a:ext cx="169333" cy="10175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1" y="4035425"/>
            <a:ext cx="1218776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lv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  <a:defRPr sz="19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-1" y="1017588"/>
            <a:ext cx="12192000" cy="26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050" y="205232"/>
            <a:ext cx="2399004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687764" y="338138"/>
            <a:ext cx="6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811838" y="341314"/>
            <a:ext cx="2400300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" y="2154078"/>
            <a:ext cx="12187768" cy="444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075" spcFirstLastPara="1" rIns="2678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" y="2230438"/>
            <a:ext cx="5992284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  <a:defRPr sz="2800"/>
            </a:lvl1pPr>
            <a:lvl2pPr indent="-3048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6195484" y="2230438"/>
            <a:ext cx="5992283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  <a:defRPr sz="2800"/>
            </a:lvl1pPr>
            <a:lvl2pPr indent="-3048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0" y="1282700"/>
            <a:ext cx="1219200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623392" y="213285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075" spcFirstLastPara="1" rIns="2678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609600" y="2780929"/>
            <a:ext cx="5386917" cy="37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 sz="2400"/>
            </a:lvl1pPr>
            <a:lvl2pPr indent="-2921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9pPr>
          </a:lstStyle>
          <a:p/>
        </p:txBody>
      </p:sp>
      <p:sp>
        <p:nvSpPr>
          <p:cNvPr id="106" name="Google Shape;106;p19"/>
          <p:cNvSpPr txBox="1"/>
          <p:nvPr>
            <p:ph idx="3" type="body"/>
          </p:nvPr>
        </p:nvSpPr>
        <p:spPr>
          <a:xfrm>
            <a:off x="6193368" y="2132857"/>
            <a:ext cx="5389033" cy="648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075" spcFirstLastPara="1" rIns="2678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9"/>
          <p:cNvSpPr txBox="1"/>
          <p:nvPr>
            <p:ph idx="4" type="body"/>
          </p:nvPr>
        </p:nvSpPr>
        <p:spPr>
          <a:xfrm>
            <a:off x="6193368" y="2780929"/>
            <a:ext cx="5389033" cy="37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 sz="2400"/>
            </a:lvl1pPr>
            <a:lvl2pPr indent="-2921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1" y="2154078"/>
            <a:ext cx="12187768" cy="444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25755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35361" y="1340768"/>
            <a:ext cx="4285324" cy="864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766733" y="1340768"/>
            <a:ext cx="6815667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›"/>
              <a:defRPr sz="3200"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335361" y="2204864"/>
            <a:ext cx="4285324" cy="4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2389717" y="5085184"/>
            <a:ext cx="7315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/>
          <p:nvPr>
            <p:ph idx="2" type="pic"/>
          </p:nvPr>
        </p:nvSpPr>
        <p:spPr>
          <a:xfrm>
            <a:off x="2389717" y="1484783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2389717" y="5733256"/>
            <a:ext cx="73152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3934884" y="-1704446"/>
            <a:ext cx="4318000" cy="12187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 rot="5400000">
            <a:off x="8061326" y="2421996"/>
            <a:ext cx="5207000" cy="304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 rot="5400000">
            <a:off x="1865843" y="-524404"/>
            <a:ext cx="5207000" cy="893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›"/>
              <a:defRPr/>
            </a:lvl1pPr>
            <a:lvl2pPr indent="-28575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075" spcFirstLastPara="1" rIns="270000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1" y="2230438"/>
            <a:ext cx="5992284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  <a:defRPr sz="2800"/>
            </a:lvl1pPr>
            <a:lvl2pPr indent="-3048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2400"/>
            </a:lvl2pPr>
            <a:lvl3pPr indent="-3365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6195484" y="2230438"/>
            <a:ext cx="5992283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  <a:defRPr sz="2800"/>
            </a:lvl1pPr>
            <a:lvl2pPr indent="-3048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2400"/>
            </a:lvl2pPr>
            <a:lvl3pPr indent="-3365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0" y="1282700"/>
            <a:ext cx="1219200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23392" y="213285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075" spcFirstLastPara="1" rIns="270000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09600" y="2780929"/>
            <a:ext cx="5386917" cy="37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 sz="2400"/>
            </a:lvl1pPr>
            <a:lvl2pPr indent="-2921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2000"/>
            </a:lvl2pPr>
            <a:lvl3pPr indent="-325755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6193368" y="2132857"/>
            <a:ext cx="5389033" cy="648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82075" spcFirstLastPara="1" rIns="270000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6193368" y="2780929"/>
            <a:ext cx="5389033" cy="37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 sz="2400"/>
            </a:lvl1pPr>
            <a:lvl2pPr indent="-2921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2000"/>
            </a:lvl2pPr>
            <a:lvl3pPr indent="-325755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30"/>
              <a:buChar char="-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35361" y="1340768"/>
            <a:ext cx="4285324" cy="864096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4766733" y="1340768"/>
            <a:ext cx="6815667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›"/>
              <a:defRPr sz="3200"/>
            </a:lvl1pPr>
            <a:lvl2pPr indent="-3175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2800"/>
            </a:lvl2pPr>
            <a:lvl3pPr indent="-358139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40"/>
              <a:buChar char="-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335361" y="2204864"/>
            <a:ext cx="4285324" cy="4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2389717" y="5085184"/>
            <a:ext cx="7315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82800" spcFirstLastPara="1" rIns="27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/>
          <p:nvPr>
            <p:ph idx="2" type="pic"/>
          </p:nvPr>
        </p:nvSpPr>
        <p:spPr>
          <a:xfrm>
            <a:off x="2389717" y="1484784"/>
            <a:ext cx="7315200" cy="360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Courier New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389717" y="5733256"/>
            <a:ext cx="73152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6933" cy="101758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75757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69333" cy="10175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" y="2154078"/>
            <a:ext cx="12187768" cy="444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70000" wrap="square" tIns="45700">
            <a:no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›"/>
              <a:defRPr i="0" sz="2500" u="none" cap="none" strike="noStrike">
                <a:solidFill>
                  <a:schemeClr val="dk1"/>
                </a:solidFill>
              </a:defRPr>
            </a:lvl1pPr>
            <a:lvl2pPr indent="-307975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Char char="▪"/>
              <a:defRPr i="0" sz="2500" u="none" cap="none" strike="noStrike">
                <a:solidFill>
                  <a:schemeClr val="dk1"/>
                </a:solidFill>
              </a:defRPr>
            </a:lvl2pPr>
            <a:lvl3pPr indent="-3635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25"/>
              <a:buChar char="-"/>
              <a:defRPr i="0" sz="2500" u="none" cap="none" strike="noStrike">
                <a:solidFill>
                  <a:schemeClr val="dk1"/>
                </a:solidFill>
              </a:defRPr>
            </a:lvl3pPr>
            <a:lvl4pPr indent="-3873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  <a:defRPr i="0" sz="2500" u="none" cap="none" strike="noStrike">
                <a:solidFill>
                  <a:schemeClr val="dk1"/>
                </a:solidFill>
              </a:defRPr>
            </a:lvl4pPr>
            <a:lvl5pPr indent="-3873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  <a:defRPr i="0" sz="2500" u="none" cap="none" strike="noStrike">
                <a:solidFill>
                  <a:schemeClr val="dk1"/>
                </a:solidFill>
              </a:defRPr>
            </a:lvl5pPr>
            <a:lvl6pPr indent="-3873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  <a:defRPr i="0" sz="2500" u="none" cap="none" strike="noStrike">
                <a:solidFill>
                  <a:schemeClr val="dk1"/>
                </a:solidFill>
              </a:defRPr>
            </a:lvl6pPr>
            <a:lvl7pPr indent="-3873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  <a:defRPr i="0" sz="2500" u="none" cap="none" strike="noStrike">
                <a:solidFill>
                  <a:schemeClr val="dk1"/>
                </a:solidFill>
              </a:defRPr>
            </a:lvl7pPr>
            <a:lvl8pPr indent="-3873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  <a:defRPr i="0" sz="2500" u="none" cap="none" strike="noStrike">
                <a:solidFill>
                  <a:schemeClr val="dk1"/>
                </a:solidFill>
              </a:defRPr>
            </a:lvl8pPr>
            <a:lvl9pPr indent="-3873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  <a:defRPr i="0" sz="2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4200" u="none" cap="none" strike="noStrike">
                <a:solidFill>
                  <a:schemeClr val="dk1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" name="Google Shape;14;p1"/>
          <p:cNvSpPr/>
          <p:nvPr/>
        </p:nvSpPr>
        <p:spPr>
          <a:xfrm>
            <a:off x="-1" y="1016000"/>
            <a:ext cx="12192000" cy="26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0714567" y="1069340"/>
            <a:ext cx="254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10663767" y="1069340"/>
            <a:ext cx="529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endParaRPr b="0" i="0" sz="9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27050" y="205232"/>
            <a:ext cx="2399004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3687764" y="339725"/>
            <a:ext cx="6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5811838" y="341313"/>
            <a:ext cx="2400300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9838267" y="1069340"/>
            <a:ext cx="762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9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169333" y="0"/>
            <a:ext cx="338667" cy="101758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75757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0"/>
            <a:ext cx="169333" cy="10175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" y="2154078"/>
            <a:ext cx="12187768" cy="444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erdana"/>
              <a:buChar char="›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07975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Noto Sans Symbols"/>
              <a:buChar char="▪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873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873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873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873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873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873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urier New"/>
              <a:buChar char="-"/>
              <a:defRPr b="0" i="0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82800" spcFirstLastPara="1" rIns="2700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-1" y="1016000"/>
            <a:ext cx="12192000" cy="26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10714567" y="1069340"/>
            <a:ext cx="254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0663767" y="1069340"/>
            <a:ext cx="529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endParaRPr b="0" i="0" sz="9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27050" y="205232"/>
            <a:ext cx="2399004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3687764" y="338138"/>
            <a:ext cx="6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811838" y="341314"/>
            <a:ext cx="2400300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9838267" y="1069340"/>
            <a:ext cx="762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04-01-2019</a:t>
            </a:r>
            <a:endParaRPr b="0" i="0" sz="9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0" y="1274400"/>
            <a:ext cx="12192000" cy="17226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anchorCtr="0" anchor="t" bIns="216000" lIns="981950" spcFirstLastPara="1" rIns="268250" wrap="square" tIns="21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Aiding the photo-identification process for harbour seals (Phoca Vitulina)</a:t>
            </a:r>
            <a:endParaRPr/>
          </a:p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1" y="4032000"/>
            <a:ext cx="12187768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2"/>
              <a:buFont typeface="Verdana"/>
              <a:buNone/>
            </a:pPr>
            <a:r>
              <a:t/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 rotWithShape="1">
          <a:blip r:embed="rId3">
            <a:alphaModFix/>
          </a:blip>
          <a:srcRect b="35133" l="4232" r="5718" t="30083"/>
          <a:stretch/>
        </p:blipFill>
        <p:spPr>
          <a:xfrm>
            <a:off x="0" y="3169827"/>
            <a:ext cx="12187776" cy="35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/>
        </p:nvSpPr>
        <p:spPr>
          <a:xfrm>
            <a:off x="10956675" y="2639225"/>
            <a:ext cx="20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Matej Kučera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175" y="0"/>
            <a:ext cx="844965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5"/>
          <p:cNvCxnSpPr/>
          <p:nvPr/>
        </p:nvCxnSpPr>
        <p:spPr>
          <a:xfrm>
            <a:off x="4274425" y="2379575"/>
            <a:ext cx="896400" cy="273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5"/>
          <p:cNvCxnSpPr/>
          <p:nvPr/>
        </p:nvCxnSpPr>
        <p:spPr>
          <a:xfrm>
            <a:off x="6151725" y="2354225"/>
            <a:ext cx="972600" cy="2799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5"/>
          <p:cNvCxnSpPr/>
          <p:nvPr/>
        </p:nvCxnSpPr>
        <p:spPr>
          <a:xfrm>
            <a:off x="5170800" y="2159725"/>
            <a:ext cx="1006200" cy="2942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new app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1" y="2154078"/>
            <a:ext cx="12187800" cy="44499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00" y="2110625"/>
            <a:ext cx="4286673" cy="4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673" y="2110637"/>
            <a:ext cx="4362075" cy="453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new app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1" y="2154078"/>
            <a:ext cx="12187800" cy="44499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675" y="1297700"/>
            <a:ext cx="6645725" cy="5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ctrTitle"/>
          </p:nvPr>
        </p:nvSpPr>
        <p:spPr>
          <a:xfrm>
            <a:off x="-1" y="1278000"/>
            <a:ext cx="12192000" cy="24765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anchorCtr="0" anchor="t" bIns="45700" lIns="982075" spcFirstLastPara="1" rIns="2678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Thank you for your attention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Have a fin-tastic afternoon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1" y="4035425"/>
            <a:ext cx="1218776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82075" spcFirstLastPara="1" rIns="2678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44711" l="0" r="5141" t="23353"/>
          <a:stretch/>
        </p:blipFill>
        <p:spPr>
          <a:xfrm>
            <a:off x="0" y="3754500"/>
            <a:ext cx="12192000" cy="307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1" y="1282700"/>
            <a:ext cx="1218776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old way - ExtractCompare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75" y="2503400"/>
            <a:ext cx="4304826" cy="36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94467"/>
            <a:ext cx="829575" cy="8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276" y="2074862"/>
            <a:ext cx="5277835" cy="447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old way - ExtractCompare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1" y="2154078"/>
            <a:ext cx="12187800" cy="44499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3885"/>
            <a:ext cx="6096001" cy="402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454" y="2413875"/>
            <a:ext cx="6075546" cy="402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questions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0" y="2559975"/>
            <a:ext cx="12187800" cy="38787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What is the best way to convert multiple ExtractCompare-based databases to Wildbook?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What needs to be done in order to deploy Wildbook at Zeehondencentrum Pieterburen?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How does the algorithm used by Wildbook compare to ExtractCompare?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What documentation is necessary for the software created?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Wildbook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0" y="2317150"/>
            <a:ext cx="4785900" cy="35064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More accurate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Easier to use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Open-source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Actively maintained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142" y="1282700"/>
            <a:ext cx="6982659" cy="55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94475"/>
            <a:ext cx="863524" cy="8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conversion  process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405900" y="3388676"/>
            <a:ext cx="12187800" cy="24156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Export to Excel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Read into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Upload using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Detect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Match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163" y="2075000"/>
            <a:ext cx="2200126" cy="23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4">
            <a:alphaModFix/>
          </a:blip>
          <a:srcRect b="26960" l="12292" r="12292" t="36753"/>
          <a:stretch/>
        </p:blipFill>
        <p:spPr>
          <a:xfrm>
            <a:off x="6851263" y="4696600"/>
            <a:ext cx="5225948" cy="18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0" y="6457800"/>
            <a:ext cx="66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seals live at the same elevation. Seal level.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1" y="1282700"/>
            <a:ext cx="12187800" cy="792300"/>
          </a:xfrm>
          <a:prstGeom prst="rect">
            <a:avLst/>
          </a:prstGeom>
        </p:spPr>
        <p:txBody>
          <a:bodyPr anchorCtr="0" anchor="ctr" bIns="46800" lIns="982800" spcFirstLastPara="1" rIns="27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Matching algorithm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-439750" y="3298051"/>
            <a:ext cx="7849200" cy="2229600"/>
          </a:xfrm>
          <a:prstGeom prst="rect">
            <a:avLst/>
          </a:prstGeom>
        </p:spPr>
        <p:txBody>
          <a:bodyPr anchorCtr="0" anchor="t" bIns="45700" lIns="982075" spcFirstLastPara="1" rIns="270000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HotSpotter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SIFT  - Scale Invariant Feature Transform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keypoint descriptor vectors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LNBNN - Local Naive Bayes Nearest Neighbor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175" y="2464787"/>
            <a:ext cx="4614825" cy="3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467" y="0"/>
            <a:ext cx="10113064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3"/>
          <p:cNvCxnSpPr/>
          <p:nvPr/>
        </p:nvCxnSpPr>
        <p:spPr>
          <a:xfrm flipH="1">
            <a:off x="3916275" y="2827750"/>
            <a:ext cx="405900" cy="217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3"/>
          <p:cNvCxnSpPr/>
          <p:nvPr/>
        </p:nvCxnSpPr>
        <p:spPr>
          <a:xfrm flipH="1">
            <a:off x="5522975" y="2388050"/>
            <a:ext cx="363600" cy="2029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43" y="0"/>
            <a:ext cx="10646313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4"/>
          <p:cNvCxnSpPr/>
          <p:nvPr/>
        </p:nvCxnSpPr>
        <p:spPr>
          <a:xfrm flipH="1">
            <a:off x="6042725" y="1271825"/>
            <a:ext cx="355200" cy="3010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4"/>
          <p:cNvCxnSpPr/>
          <p:nvPr/>
        </p:nvCxnSpPr>
        <p:spPr>
          <a:xfrm flipH="1">
            <a:off x="7742575" y="1144975"/>
            <a:ext cx="329700" cy="3078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4"/>
          <p:cNvCxnSpPr/>
          <p:nvPr/>
        </p:nvCxnSpPr>
        <p:spPr>
          <a:xfrm flipH="1">
            <a:off x="8478175" y="1906025"/>
            <a:ext cx="270600" cy="2985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tle Design">
  <a:themeElements>
    <a:clrScheme name="Title Design 1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9CEF"/>
      </a:accent1>
      <a:accent2>
        <a:srgbClr val="CC0000"/>
      </a:accent2>
      <a:accent3>
        <a:srgbClr val="FFFFFF"/>
      </a:accent3>
      <a:accent4>
        <a:srgbClr val="000000"/>
      </a:accent4>
      <a:accent5>
        <a:srgbClr val="AACBF6"/>
      </a:accent5>
      <a:accent6>
        <a:srgbClr val="B90000"/>
      </a:accent6>
      <a:hlink>
        <a:srgbClr val="000000"/>
      </a:hlink>
      <a:folHlink>
        <a:srgbClr val="772D6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d Design">
  <a:themeElements>
    <a:clrScheme name="End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